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1" r:id="rId3"/>
    <p:sldId id="258" r:id="rId4"/>
    <p:sldId id="260" r:id="rId5"/>
    <p:sldId id="259" r:id="rId6"/>
    <p:sldId id="274" r:id="rId7"/>
    <p:sldId id="273" r:id="rId8"/>
    <p:sldId id="261" r:id="rId9"/>
    <p:sldId id="278" r:id="rId10"/>
    <p:sldId id="27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96" y="9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779911" y="1169931"/>
            <a:ext cx="6419780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1" y="533401"/>
            <a:ext cx="8206284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3843868"/>
            <a:ext cx="6605667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7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11200" y="533400"/>
            <a:ext cx="107696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16003" y="3843867"/>
            <a:ext cx="9708443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7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533400"/>
            <a:ext cx="107696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4114800"/>
            <a:ext cx="8511403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38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711" y="533400"/>
            <a:ext cx="9146383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22401" y="3429000"/>
            <a:ext cx="8536623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4301070"/>
            <a:ext cx="8509815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1" y="710624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61601" y="2768601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0636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3429000"/>
            <a:ext cx="8509815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5132981"/>
            <a:ext cx="8511403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223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712" y="533400"/>
            <a:ext cx="9146381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1201" y="3886200"/>
            <a:ext cx="8509815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4953000"/>
            <a:ext cx="8509813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1" y="710624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61601" y="2768601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8412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533400"/>
            <a:ext cx="10034211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1201" y="3928534"/>
            <a:ext cx="8509815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4766736"/>
            <a:ext cx="8509813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433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1" y="533401"/>
            <a:ext cx="8739823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032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5208" y="533400"/>
            <a:ext cx="2725592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0"/>
            <a:ext cx="7800016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30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1" y="533400"/>
            <a:ext cx="8739823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50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1981200"/>
            <a:ext cx="8536624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4487334"/>
            <a:ext cx="8536623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40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711201" y="533401"/>
            <a:ext cx="5266623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6216483" y="533400"/>
            <a:ext cx="5264317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07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2" y="533400"/>
            <a:ext cx="4955821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199" y="1143001"/>
            <a:ext cx="5260623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3355" y="566738"/>
            <a:ext cx="501873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483" y="1143000"/>
            <a:ext cx="5275607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2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2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2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89" y="533400"/>
            <a:ext cx="42672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199" y="533400"/>
            <a:ext cx="5918340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4889" y="2209803"/>
            <a:ext cx="4267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5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4400" y="1447800"/>
            <a:ext cx="4751011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016000" y="914400"/>
            <a:ext cx="4374632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4704" y="2743200"/>
            <a:ext cx="4752297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1200" y="6172201"/>
            <a:ext cx="7748965" cy="365125"/>
          </a:xfrm>
        </p:spPr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31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894234" y="3894668"/>
            <a:ext cx="3293941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533401"/>
            <a:ext cx="8739823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6994" y="6172204"/>
            <a:ext cx="1600617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B8E8EE1-3288-4AD3-9924-71CFAA192A08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31.01.2019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6172201"/>
            <a:ext cx="7748965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5902" y="5578479"/>
            <a:ext cx="1142543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A743364-5474-4992-8F5D-F5889A2E8377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814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21196" y="3526971"/>
            <a:ext cx="11235376" cy="225631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ПРАКТИЧЕСКИЕ ЗАНЯТИЯ относятся к основным видам учебных занятий. Они составляют важную часть теоретической и профессионально-практической подготовки обучающихся. </a:t>
            </a:r>
            <a:br>
              <a:rPr lang="ru-RU" sz="2000" dirty="0" smtClean="0"/>
            </a:br>
            <a:r>
              <a:rPr lang="ru-RU" sz="2000" dirty="0" smtClean="0"/>
              <a:t>Методические рекомендации разработаны с целью единого подхода к организации и проведению лабораторных и практических занятий.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588" y="-53975"/>
            <a:ext cx="8507412" cy="203358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583" y="759459"/>
            <a:ext cx="3470124" cy="11262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9784" y="1930357"/>
            <a:ext cx="11256579" cy="15696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МЕТОДИЧЕСКИЕ РЕКОМЕНДАЦИИ </a:t>
            </a:r>
          </a:p>
          <a:p>
            <a:pPr algn="ctr"/>
            <a:r>
              <a:rPr lang="ru-RU" sz="3200" b="1" dirty="0" smtClean="0"/>
              <a:t>по планированию, организации и проведению практических занятий</a:t>
            </a:r>
            <a:endParaRPr lang="ru-RU" sz="32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19" y="95145"/>
            <a:ext cx="306824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Филиал ГБОУ ВО МО "Университета "Дубна"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Лыткаринский промышленно-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гуманитарный колледж</a:t>
            </a:r>
          </a:p>
        </p:txBody>
      </p:sp>
    </p:spTree>
    <p:extLst>
      <p:ext uri="{BB962C8B-B14F-4D97-AF65-F5344CB8AC3E}">
        <p14:creationId xmlns:p14="http://schemas.microsoft.com/office/powerpoint/2010/main" val="1703424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212" y="-54533"/>
            <a:ext cx="8506738" cy="20345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583" y="759459"/>
            <a:ext cx="3470124" cy="11262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019" y="95145"/>
            <a:ext cx="306824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Филиал ГБОУ ВО МО "Университета "Дубна"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Лыткаринский промышленно-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гуманитарный колледж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660" y="2699719"/>
            <a:ext cx="11256579" cy="304698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AutoNum type="arabicPeriod"/>
            </a:pPr>
            <a:r>
              <a:rPr lang="ru-RU" sz="1600" dirty="0">
                <a:solidFill>
                  <a:prstClr val="white"/>
                </a:solidFill>
              </a:rPr>
              <a:t>Федеральный Закон «Об образовании в Российской Федерации №273 ФЗ от 21.12.2012 </a:t>
            </a:r>
          </a:p>
          <a:p>
            <a:pPr marL="342900" lvl="0" indent="-342900">
              <a:buFontTx/>
              <a:buAutoNum type="arabicPeriod"/>
            </a:pPr>
            <a:r>
              <a:rPr lang="ru-RU" sz="1600" dirty="0">
                <a:solidFill>
                  <a:prstClr val="white"/>
                </a:solidFill>
              </a:rPr>
              <a:t>Приказ Министерства образования и науки Российской Федерации от 14.06.2013 №464 «Об утверждении Порядка организации и осуществления образовательной деятельности по образовательным программам среднего профессионального образования», федеральных государственных образовательных стандартов среднего профессионального образования по реализуемым в техникуме специальностям (профессиям). </a:t>
            </a:r>
          </a:p>
          <a:p>
            <a:pPr marL="342900" lvl="0" indent="-342900">
              <a:buFontTx/>
              <a:buAutoNum type="arabicPeriod"/>
            </a:pPr>
            <a:r>
              <a:rPr lang="ru-RU" sz="1600" dirty="0">
                <a:solidFill>
                  <a:prstClr val="white"/>
                </a:solidFill>
              </a:rPr>
              <a:t>Рекомендации по планированию, организации и проведению лабораторных работ и практических занятий в образовательных учреждениях среднего профессионального образования. Приложение к письму Минобразования России от 05.04.99 № 16-52-58ин/16-13 </a:t>
            </a:r>
          </a:p>
          <a:p>
            <a:pPr marL="342900" lvl="0" indent="-342900">
              <a:buFontTx/>
              <a:buAutoNum type="arabicPeriod"/>
            </a:pPr>
            <a:r>
              <a:rPr lang="ru-RU" sz="1600" dirty="0">
                <a:solidFill>
                  <a:prstClr val="white"/>
                </a:solidFill>
              </a:rPr>
              <a:t>Методические рекомендации по организации и проведению лабораторных работ и практических занятий по специальности СПО филиала «Лыткарино» ГБОУ ВО МО «Университета «Дубна». Протокол №1 заседания научно-методического совета от 29.08.2016г.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6290" y="2021437"/>
            <a:ext cx="11256579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СПИСОК ИСТОЧНИКОВ</a:t>
            </a:r>
            <a:endParaRPr lang="ru-RU" sz="2800" b="1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203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212" y="-54533"/>
            <a:ext cx="8506738" cy="20345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583" y="759459"/>
            <a:ext cx="3470124" cy="11262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2907" y="2821006"/>
            <a:ext cx="11256579" cy="255454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Практическое занятие </a:t>
            </a:r>
            <a:r>
              <a:rPr lang="ru-RU" sz="3200" dirty="0" smtClean="0"/>
              <a:t>— это форма организации учебного процесса, направленная на выработку у обучающихся практических умений при изучении дисциплин (профессиональных модулей) и для решения профессиональных задач.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019" y="95145"/>
            <a:ext cx="306824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Филиал ГБОУ ВО МО "Университета "Дубна"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Лыткаринский промышленно-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гуманитарный колледж</a:t>
            </a:r>
          </a:p>
        </p:txBody>
      </p:sp>
    </p:spTree>
    <p:extLst>
      <p:ext uri="{BB962C8B-B14F-4D97-AF65-F5344CB8AC3E}">
        <p14:creationId xmlns:p14="http://schemas.microsoft.com/office/powerpoint/2010/main" val="235302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212" y="-54533"/>
            <a:ext cx="8506738" cy="20345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583" y="759459"/>
            <a:ext cx="3470124" cy="11262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0044" y="1972540"/>
            <a:ext cx="11256579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Дидактическая цель практических занятий: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19" y="95145"/>
            <a:ext cx="306824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Филиал ГБОУ ВО МО "Университета "Дубна"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Лыткаринский промышленно-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гуманитарный колледж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6189" y="2887021"/>
            <a:ext cx="11256579" cy="267765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Формирование практических умений – профессиональных или учебных, необходимых в учебной деятельности по общепрофессиональным дисциплинам и междисциплинарным курсам; практические занятия занимают преимущественное место при изучении общепрофессиональных и специальных дисциплин.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90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212" y="-54533"/>
            <a:ext cx="8506738" cy="20345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583" y="759459"/>
            <a:ext cx="3470124" cy="11262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019" y="95145"/>
            <a:ext cx="306824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Филиал ГБОУ ВО МО "Университета "Дубна"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Лыткаринский промышленно-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гуманитарный колледж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7543" y="2386942"/>
            <a:ext cx="11256579" cy="34163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lvl="1" algn="ctr"/>
            <a:r>
              <a:rPr lang="ru-RU" sz="2400" dirty="0" smtClean="0"/>
              <a:t>В соответствии с ведущей дидактической целью, содержанием практических занятий является решение разного рода задач, в том числе профессиональных (анализ производственных ситуаций, решение ситуационных производственных задач, выполнение профессиональных функций в деловых играх и т.п.), выполнение вычислений, расчетов, чертежей, работа с нормативными документами, инструктивными материалами, справочниками, составление проектной, плановой и другой технической специальной документации и др.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58411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212" y="-54533"/>
            <a:ext cx="8506738" cy="20345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583" y="759459"/>
            <a:ext cx="3470124" cy="11262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6290" y="1902683"/>
            <a:ext cx="11256579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Цели и задачи практических занятий:</a:t>
            </a:r>
            <a:endParaRPr lang="ru-RU" sz="4000" b="1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19" y="95145"/>
            <a:ext cx="306824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Филиал ГБОУ ВО МО "Университета "Дубна"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Лыткаринский промышленно-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гуманитарный колледж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6290" y="2814452"/>
            <a:ext cx="11256579" cy="378565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400" dirty="0" smtClean="0"/>
              <a:t>формирование умений и профессиональных компетенций;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поиск, обобщение и анализ необходимой информации;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разработка материалов в соответствии с заданием;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оформление практических работ в соответствии с заданными требованиями;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 подготовка и защита практических работ.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/>
              <a:t>Наряду с формированием умений и навыков в процессе практических  занятий обобщаются, систематизируются, углубляются и конкретизируются теоретические знания, вырабатывается способность и готовность использовать теоретические знания на практике.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82746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212" y="-54533"/>
            <a:ext cx="8506738" cy="20345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583" y="759459"/>
            <a:ext cx="3470124" cy="11262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6290" y="1902683"/>
            <a:ext cx="11256579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ХАРАКТЕР ПРАКТИЧЕСКОЙ РАБОТЫ </a:t>
            </a:r>
            <a:r>
              <a:rPr lang="ru-RU" sz="2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019" y="95145"/>
            <a:ext cx="306824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Филиал ГБОУ ВО МО "Университета "Дубна"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Лыткаринский промышленно-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гуманитарный колледж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0041" y="2576945"/>
            <a:ext cx="11256579" cy="34778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/>
              <a:t>Репродуктивный характер </a:t>
            </a:r>
            <a:r>
              <a:rPr lang="ru-RU" sz="2000" dirty="0" smtClean="0"/>
              <a:t>практической работы, отличается тем, что при ее проведении студенты пользуются подробными инструкциями, в которых указаны: цель работы, пояснения (теория, основные характеристики), порядок выполнения работы, таблицы, выводы (без формулировки), контрольные вопросы, литература.</a:t>
            </a:r>
          </a:p>
          <a:p>
            <a:pPr marL="457200" indent="-457200">
              <a:buFontTx/>
              <a:buAutoNum type="arabicPeriod"/>
            </a:pPr>
            <a:r>
              <a:rPr lang="ru-RU" sz="2000" b="1" dirty="0" smtClean="0"/>
              <a:t>Частично-поисковый характер</a:t>
            </a:r>
            <a:r>
              <a:rPr lang="ru-RU" sz="2000" dirty="0" smtClean="0"/>
              <a:t>, отличается тем, что при ее проведении студенты не пользуются подробными инструкциями, им не дан порядок выполнения необходимых действий и требуют от студентов самостоятельных способов выполнения работы в инструктивной и справочной литературе и др.</a:t>
            </a:r>
          </a:p>
          <a:p>
            <a:pPr marL="457200" indent="-457200">
              <a:buFontTx/>
              <a:buAutoNum type="arabicPeriod"/>
            </a:pPr>
            <a:r>
              <a:rPr lang="ru-RU" sz="2000" b="1" dirty="0" smtClean="0"/>
              <a:t> Поисковый характер</a:t>
            </a:r>
            <a:r>
              <a:rPr lang="ru-RU" sz="2000" dirty="0" smtClean="0"/>
              <a:t>, характеризуются тем, что студенты должны решать новую для них проблему, опираясь на имеющиеся у них теоретические знания.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746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212" y="-54533"/>
            <a:ext cx="8506738" cy="20345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583" y="759459"/>
            <a:ext cx="3470124" cy="11262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019" y="95145"/>
            <a:ext cx="306824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Филиал ГБОУ ВО МО "Университета "Дубна"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Лыткаринский промышленно-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гуманитарный колледж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6290" y="2814452"/>
            <a:ext cx="11256579" cy="2185214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Групповая- студенты делятся по группам, каждая их которых выполняет задания определённого варианта. </a:t>
            </a:r>
          </a:p>
          <a:p>
            <a:r>
              <a:rPr lang="ru-RU" sz="2800" dirty="0"/>
              <a:t>2</a:t>
            </a:r>
            <a:r>
              <a:rPr lang="ru-RU" sz="2800" dirty="0" smtClean="0"/>
              <a:t>.  Индивидуальная - каждый студент выполняет индивидуальное занятие.</a:t>
            </a:r>
          </a:p>
          <a:p>
            <a:r>
              <a:rPr lang="ru-RU" sz="2400" dirty="0" smtClean="0"/>
              <a:t>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164" y="1973935"/>
            <a:ext cx="11256579" cy="64633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Формы организации студентов</a:t>
            </a:r>
            <a:r>
              <a:rPr lang="ru-RU" sz="3600" b="1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:</a:t>
            </a:r>
            <a:endParaRPr lang="ru-RU" sz="3600" b="1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746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212" y="-54533"/>
            <a:ext cx="8506738" cy="20345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583" y="759459"/>
            <a:ext cx="3470124" cy="11262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019" y="95145"/>
            <a:ext cx="306824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Филиал ГБОУ ВО МО "Университета "Дубна"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Лыткаринский промышленно-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гуманитарный колледж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4416" y="2798588"/>
            <a:ext cx="11256579" cy="353943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dirty="0" smtClean="0"/>
              <a:t>1. </a:t>
            </a:r>
            <a:r>
              <a:rPr lang="ru-RU" sz="2000" b="1" dirty="0" smtClean="0"/>
              <a:t>Организационный этап</a:t>
            </a:r>
            <a:r>
              <a:rPr lang="ru-RU" sz="2000" dirty="0" smtClean="0"/>
              <a:t>.</a:t>
            </a:r>
          </a:p>
          <a:p>
            <a:pPr marL="457200" indent="-457200"/>
            <a:r>
              <a:rPr lang="ru-RU" sz="2000" dirty="0" smtClean="0"/>
              <a:t>2. </a:t>
            </a:r>
            <a:r>
              <a:rPr lang="ru-RU" sz="2000" b="1" dirty="0" smtClean="0"/>
              <a:t>Подготовительный этап</a:t>
            </a:r>
            <a:r>
              <a:rPr lang="ru-RU" sz="2000" dirty="0" smtClean="0"/>
              <a:t>. Выполнению практических работ предшествует проверка знаний студентов - их теоретической готовности к выполнению задания.</a:t>
            </a:r>
          </a:p>
          <a:p>
            <a:r>
              <a:rPr lang="ru-RU" sz="2000" dirty="0" smtClean="0"/>
              <a:t>3. </a:t>
            </a:r>
            <a:r>
              <a:rPr lang="ru-RU" sz="2000" b="1" dirty="0" smtClean="0"/>
              <a:t>Предварительный этап</a:t>
            </a:r>
            <a:r>
              <a:rPr lang="ru-RU" sz="2000" dirty="0" smtClean="0"/>
              <a:t>. Преподаватель проводит инструктаж по выполнению практической работы.</a:t>
            </a:r>
          </a:p>
          <a:p>
            <a:r>
              <a:rPr lang="ru-RU" sz="2000" dirty="0" smtClean="0"/>
              <a:t>4. </a:t>
            </a:r>
            <a:r>
              <a:rPr lang="ru-RU" sz="2000" b="1" dirty="0" smtClean="0"/>
              <a:t>Основной этап</a:t>
            </a:r>
            <a:r>
              <a:rPr lang="ru-RU" sz="2000" dirty="0" smtClean="0"/>
              <a:t>. Преподаватель организовывает самостоятельную работу студентов так, чтобы новые знания, умения и навыки усваивались ими самостоятельно на основе полученных ранее.</a:t>
            </a:r>
          </a:p>
          <a:p>
            <a:r>
              <a:rPr lang="ru-RU" sz="2000" dirty="0" smtClean="0"/>
              <a:t>5. </a:t>
            </a:r>
            <a:r>
              <a:rPr lang="ru-RU" sz="2000" b="1" dirty="0" smtClean="0"/>
              <a:t>Итоговый этап. Преподаватель организовывает</a:t>
            </a:r>
            <a:r>
              <a:rPr lang="ru-RU" sz="2000" dirty="0" smtClean="0"/>
              <a:t> обсуждение итогов выполнения практической работы; анализ и оценку выполненных работ и степень овладения студентами запланированными умениями.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6290" y="2021437"/>
            <a:ext cx="11256579" cy="64633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ЭТАПЫ ВЫПОЛНЕНИЯ </a:t>
            </a:r>
            <a:r>
              <a:rPr lang="ru-RU" sz="3600" b="1" dirty="0" smtClean="0"/>
              <a:t>практической </a:t>
            </a:r>
            <a:r>
              <a:rPr lang="ru-RU" sz="2800" b="1" dirty="0" smtClean="0"/>
              <a:t>РАБОТЫ</a:t>
            </a:r>
            <a:r>
              <a:rPr lang="ru-RU" sz="28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025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212" y="-54533"/>
            <a:ext cx="8506738" cy="20345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2583" y="759459"/>
            <a:ext cx="3470124" cy="11262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019" y="95145"/>
            <a:ext cx="306824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Филиал ГБОУ ВО МО "Университета "Дубна"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Лыткаринский промышленно-</a:t>
            </a:r>
          </a:p>
          <a:p>
            <a:r>
              <a:rPr lang="ru-RU" sz="750" dirty="0">
                <a:solidFill>
                  <a:srgbClr val="146194">
                    <a:lumMod val="75000"/>
                  </a:srgbClr>
                </a:solidFill>
              </a:rPr>
              <a:t>гуманитарный колледж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8166" y="2656084"/>
            <a:ext cx="11256579" cy="304698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 результатам выполнения практической работы студент делает выводы и оформляет отчет, который должен обязательно включать:</a:t>
            </a:r>
          </a:p>
          <a:p>
            <a:r>
              <a:rPr lang="ru-RU" sz="2400" dirty="0" smtClean="0"/>
              <a:t>-  Тему и номер практической работы;</a:t>
            </a:r>
          </a:p>
          <a:p>
            <a:r>
              <a:rPr lang="ru-RU" sz="2400" dirty="0" smtClean="0"/>
              <a:t>-  цель работы;</a:t>
            </a:r>
          </a:p>
          <a:p>
            <a:r>
              <a:rPr lang="ru-RU" sz="2400" dirty="0" smtClean="0"/>
              <a:t>-  оснащение работы;</a:t>
            </a:r>
          </a:p>
          <a:p>
            <a:r>
              <a:rPr lang="ru-RU" sz="2400" dirty="0" smtClean="0"/>
              <a:t>-  задания;</a:t>
            </a:r>
          </a:p>
          <a:p>
            <a:r>
              <a:rPr lang="ru-RU" sz="2400" dirty="0" smtClean="0"/>
              <a:t>-  </a:t>
            </a:r>
            <a:r>
              <a:rPr lang="ru-RU" sz="2400" dirty="0"/>
              <a:t>в</a:t>
            </a:r>
            <a:r>
              <a:rPr lang="ru-RU" sz="2400" dirty="0" smtClean="0"/>
              <a:t>ыполнение задания;</a:t>
            </a:r>
          </a:p>
          <a:p>
            <a:r>
              <a:rPr lang="ru-RU" sz="2400" dirty="0" smtClean="0"/>
              <a:t>-  ответы на контрольные вопросы.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46290" y="2021437"/>
            <a:ext cx="11256579" cy="52322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ОТЧЕТ</a:t>
            </a:r>
            <a:endParaRPr lang="ru-RU" sz="2800" b="1" dirty="0">
              <a:solidFill>
                <a:prstClr val="white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02557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773</Words>
  <Application>Microsoft Office PowerPoint</Application>
  <PresentationFormat>Широкоэкранный</PresentationFormat>
  <Paragraphs>71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Century Gothic</vt:lpstr>
      <vt:lpstr>Times New Roman</vt:lpstr>
      <vt:lpstr>Wingdings</vt:lpstr>
      <vt:lpstr>Wingdings 3</vt:lpstr>
      <vt:lpstr>Сектор</vt:lpstr>
      <vt:lpstr>ПРАКТИЧЕСКИЕ ЗАНЯТИЯ относятся к основным видам учебных занятий. Они составляют важную часть теоретической и профессионально-практической подготовки обучающихся.  Методические рекомендации разработаны с целью единого подхода к организации и проведению лабораторных и практических занятий.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Кублановская Екатерина Михайловна</dc:creator>
  <cp:lastModifiedBy>Карпова Тамара Васильевна</cp:lastModifiedBy>
  <cp:revision>51</cp:revision>
  <dcterms:created xsi:type="dcterms:W3CDTF">2018-09-17T09:55:47Z</dcterms:created>
  <dcterms:modified xsi:type="dcterms:W3CDTF">2019-01-31T09:11:10Z</dcterms:modified>
</cp:coreProperties>
</file>